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60" r:id="rId3"/>
    <p:sldId id="258" r:id="rId4"/>
    <p:sldId id="257" r:id="rId5"/>
    <p:sldId id="265" r:id="rId6"/>
    <p:sldId id="261" r:id="rId7"/>
    <p:sldId id="263" r:id="rId8"/>
    <p:sldId id="262" r:id="rId9"/>
    <p:sldId id="264" r:id="rId10"/>
    <p:sldId id="259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33" autoAdjust="0"/>
    <p:restoredTop sz="94660"/>
  </p:normalViewPr>
  <p:slideViewPr>
    <p:cSldViewPr snapToGrid="0">
      <p:cViewPr>
        <p:scale>
          <a:sx n="81" d="100"/>
          <a:sy n="81" d="100"/>
        </p:scale>
        <p:origin x="-216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00200"/>
            <a:ext cx="103632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556001"/>
            <a:ext cx="85344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8063251" y="4203592"/>
            <a:ext cx="383523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3492427" y="4075290"/>
            <a:ext cx="7392687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3771637" y="4087562"/>
            <a:ext cx="729064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7479319" y="4074175"/>
            <a:ext cx="4410667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82220" y="4058555"/>
            <a:ext cx="11631168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0043" y="2463560"/>
            <a:ext cx="103632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3153" y="1437449"/>
            <a:ext cx="8556979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902207" y="2679192"/>
            <a:ext cx="5096256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679192"/>
            <a:ext cx="5096256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2208" y="2678114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3110" y="3429001"/>
            <a:ext cx="5093407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0" y="2678113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3429001"/>
            <a:ext cx="5096256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3581401"/>
            <a:ext cx="44704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1219200" y="2286000"/>
            <a:ext cx="44704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16" y="1828800"/>
            <a:ext cx="5205435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8874" y="338667"/>
            <a:ext cx="5083527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91112" y="2785533"/>
            <a:ext cx="5091289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17600" y="1371600"/>
            <a:ext cx="475488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8E61D-D431-422C-9764-11DAFE33AB63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447801"/>
            <a:ext cx="27432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47800"/>
            <a:ext cx="80264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82220" y="1679429"/>
            <a:ext cx="11631168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38328"/>
            <a:ext cx="109728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84896" y="6250165"/>
            <a:ext cx="50489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D6E9DEC-419B-4CC5-A080-3B06BD5A8291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185" y="6250165"/>
            <a:ext cx="50489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21451" y="6250164"/>
            <a:ext cx="15491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2757" y="2675467"/>
            <a:ext cx="9877777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INTERNAL CONTROL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r>
              <a:rPr lang="en-US" sz="2600" dirty="0" smtClean="0"/>
              <a:t>FINANCIAL ANALYSIS THEORY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374408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 lang="en-US" dirty="0" smtClean="0"/>
          </a:p>
          <a:p>
            <a:pPr>
              <a:lnSpc>
                <a:spcPct val="200000"/>
              </a:lnSpc>
            </a:pPr>
            <a:r>
              <a:rPr lang="en-US" dirty="0" smtClean="0"/>
              <a:t>Process in which organizations assess their systems independently or through outsourced parties to ensure that they conform to their mission, abide to the set processes and adhere to the laws. 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The process in common in financial departments of every company to ensure that the cash flows are accurate.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DEFINITION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 l="35403" t="25940" r="31754" b="14662"/>
          <a:stretch/>
        </p:blipFill>
        <p:spPr>
          <a:xfrm>
            <a:off x="10034337" y="4908094"/>
            <a:ext cx="1816769" cy="13002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823120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en-US" dirty="0" smtClean="0"/>
          </a:p>
          <a:p>
            <a:pPr>
              <a:lnSpc>
                <a:spcPct val="200000"/>
              </a:lnSpc>
            </a:pPr>
            <a:r>
              <a:rPr lang="en-US" dirty="0" smtClean="0"/>
              <a:t>CONTROL WORK ENVIRONMENT- UPHOLDING ETHICAL VALUES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ASSESSMENT OF RISK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CONTROL OF ACTIVITIES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ENHANCE COMMUNICATION AND SHARING OF INFORMATION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MONITORING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COMPONENTS OF INTERNAL CONTROL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785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endParaRPr lang="en-US" dirty="0" smtClean="0"/>
          </a:p>
          <a:p>
            <a:pPr>
              <a:lnSpc>
                <a:spcPct val="220000"/>
              </a:lnSpc>
            </a:pPr>
            <a:r>
              <a:rPr lang="en-US" dirty="0" smtClean="0"/>
              <a:t>ESTABLISHMENT OF RESPONSIBILITY</a:t>
            </a:r>
          </a:p>
          <a:p>
            <a:pPr>
              <a:lnSpc>
                <a:spcPct val="220000"/>
              </a:lnSpc>
            </a:pPr>
            <a:r>
              <a:rPr lang="en-US" dirty="0" smtClean="0"/>
              <a:t>SEPARATION OF DUTIES</a:t>
            </a:r>
          </a:p>
          <a:p>
            <a:pPr>
              <a:lnSpc>
                <a:spcPct val="220000"/>
              </a:lnSpc>
            </a:pPr>
            <a:r>
              <a:rPr lang="en-US" dirty="0" smtClean="0"/>
              <a:t>STIPULATION OF PROCESSES</a:t>
            </a:r>
          </a:p>
          <a:p>
            <a:pPr>
              <a:lnSpc>
                <a:spcPct val="220000"/>
              </a:lnSpc>
            </a:pPr>
            <a:r>
              <a:rPr lang="en-US" dirty="0" smtClean="0"/>
              <a:t>DOCUMENTATION OF PROCEDURES</a:t>
            </a:r>
          </a:p>
          <a:p>
            <a:pPr>
              <a:lnSpc>
                <a:spcPct val="220000"/>
              </a:lnSpc>
            </a:pPr>
            <a:r>
              <a:rPr lang="en-US" dirty="0" smtClean="0"/>
              <a:t>HUMAN RESOURCE CONTROL</a:t>
            </a:r>
          </a:p>
          <a:p>
            <a:pPr>
              <a:lnSpc>
                <a:spcPct val="220000"/>
              </a:lnSpc>
            </a:pPr>
            <a:r>
              <a:rPr lang="en-US" dirty="0" smtClean="0"/>
              <a:t>PHYSICAL CONTROL</a:t>
            </a:r>
          </a:p>
          <a:p>
            <a:pPr>
              <a:lnSpc>
                <a:spcPct val="220000"/>
              </a:lnSpc>
            </a:pPr>
            <a:r>
              <a:rPr lang="en-US" dirty="0" smtClean="0"/>
              <a:t>INDEPENDENT VERIFICATION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/>
              <a:t>PRINCIPLES OF INTERNAL CONTROL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929892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200000"/>
              </a:lnSpc>
            </a:pPr>
            <a:r>
              <a:rPr lang="en-US" dirty="0" smtClean="0"/>
              <a:t>OFFER RECEIPTS TO LL CASH TRANSACTIONS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APPROVAL OF AMOUNTS BEFORE DISBURSEMNTS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MULTIPLE SIGN-OFFS BEFORE DISBURSEMENT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DEPOSIT CASH RECEIPTS WITHIN TWO BUSINESS DAYS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ARRANGE DUTIES ON EMPLOYEES THAT HANDLE RECEIPTS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RECONCILE BANK ACCOUNTS REGULARLY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RESTRICT USE OF COMPANY CREDIT CARDS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9074" y="753228"/>
            <a:ext cx="11562347" cy="108093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CASH &amp; INTERNAL CONTROLS </a:t>
            </a:r>
            <a:r>
              <a:rPr lang="en-US" dirty="0"/>
              <a:t>IN </a:t>
            </a:r>
            <a:r>
              <a:rPr lang="en-US" dirty="0" smtClean="0"/>
              <a:t>FRAUD PREVENTION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213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200000"/>
              </a:lnSpc>
            </a:pPr>
            <a:endParaRPr lang="en-US" dirty="0" smtClean="0"/>
          </a:p>
          <a:p>
            <a:pPr>
              <a:lnSpc>
                <a:spcPct val="200000"/>
              </a:lnSpc>
            </a:pPr>
            <a:r>
              <a:rPr lang="en-US" dirty="0" smtClean="0"/>
              <a:t>LONG-TERM RISE IN VALUE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EASY TO PURCHASE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EASY TO SELL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EASY TO AUDIT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HAS LOW INVESTMENT RISK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EASY TO TRACK INFLATION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CORPORATION INVESTMENT IN STOCK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23485" y="2950243"/>
            <a:ext cx="3190624" cy="22714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87587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200000"/>
              </a:lnSpc>
            </a:pPr>
            <a:endParaRPr lang="en-US" dirty="0" smtClean="0"/>
          </a:p>
          <a:p>
            <a:pPr>
              <a:lnSpc>
                <a:spcPct val="200000"/>
              </a:lnSpc>
            </a:pPr>
            <a:r>
              <a:rPr lang="en-US" dirty="0" smtClean="0"/>
              <a:t>HIGH RATE OF RETURN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ALTERNATIVE INCOME SOURCE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ASSURED PAYBACK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SAFE INVESTMENT</a:t>
            </a:r>
          </a:p>
          <a:p>
            <a:pPr>
              <a:lnSpc>
                <a:spcPct val="200000"/>
              </a:lnSpc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CORPORATION INVESTMENT IN DEBT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5339" y="4884821"/>
            <a:ext cx="2689248" cy="17480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577877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4100022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200000"/>
              </a:lnSpc>
            </a:pPr>
            <a:r>
              <a:rPr lang="en-US" dirty="0" smtClean="0"/>
              <a:t>RECORDED USING THE COST METHOD</a:t>
            </a:r>
          </a:p>
          <a:p>
            <a:pPr algn="ctr">
              <a:lnSpc>
                <a:spcPct val="200000"/>
              </a:lnSpc>
            </a:pPr>
            <a:endParaRPr lang="en-US" b="1" u="sng" dirty="0" smtClean="0"/>
          </a:p>
          <a:p>
            <a:pPr algn="ctr">
              <a:lnSpc>
                <a:spcPct val="200000"/>
              </a:lnSpc>
            </a:pPr>
            <a:r>
              <a:rPr lang="en-US" b="1" u="sng" dirty="0" smtClean="0"/>
              <a:t>CLASSIFIED AS:  </a:t>
            </a:r>
            <a:endParaRPr lang="en-US" sz="2000" b="1" u="sng" dirty="0" smtClean="0"/>
          </a:p>
          <a:p>
            <a:pPr algn="ctr">
              <a:lnSpc>
                <a:spcPct val="200000"/>
              </a:lnSpc>
            </a:pPr>
            <a:r>
              <a:rPr lang="en-US" sz="2000" b="1" dirty="0" smtClean="0"/>
              <a:t> </a:t>
            </a:r>
            <a:r>
              <a:rPr lang="en-US" dirty="0" smtClean="0"/>
              <a:t> TRADING SECURITIES</a:t>
            </a:r>
          </a:p>
          <a:p>
            <a:pPr algn="ctr">
              <a:lnSpc>
                <a:spcPct val="200000"/>
              </a:lnSpc>
            </a:pPr>
            <a:r>
              <a:rPr lang="en-US" dirty="0" smtClean="0"/>
              <a:t>AVAILABLE FOR SALE SECURITIES</a:t>
            </a:r>
          </a:p>
          <a:p>
            <a:pPr algn="ctr">
              <a:lnSpc>
                <a:spcPct val="200000"/>
              </a:lnSpc>
            </a:pPr>
            <a:r>
              <a:rPr lang="en-US" dirty="0" smtClean="0"/>
              <a:t>HELD TO MATURITY SECURITIES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REPORTING OF DEBT/STOCK INVESTMENT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60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200000"/>
              </a:lnSpc>
            </a:pPr>
            <a:endParaRPr lang="en-US" dirty="0" smtClean="0"/>
          </a:p>
          <a:p>
            <a:pPr>
              <a:lnSpc>
                <a:spcPct val="200000"/>
              </a:lnSpc>
            </a:pPr>
            <a:r>
              <a:rPr lang="en-US" dirty="0" smtClean="0"/>
              <a:t>CONSIDERED AS CURRENT ASSETS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PRESENTED AS SHORT-TERM ASSETS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APPEAR ON ASSET SIDE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RECORDED AT MARKET VALUE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PRICE RECORDED AS OF DATE OF BALANCE SHEET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VALUES ARE UPDATING ON REPORT DATES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327" y="753228"/>
            <a:ext cx="9788856" cy="108093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DEBT/STOCK INVESTMENT ARE RECORDED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1533" y="4876796"/>
            <a:ext cx="2924175" cy="15621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51219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200000"/>
              </a:lnSpc>
            </a:pPr>
            <a:r>
              <a:rPr lang="en-US" dirty="0" smtClean="0"/>
              <a:t>REDUCES OR INCREASES EARNING PER SHARE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LEADS TO IMPROPER FINANCIAL PREDICTIONS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LEADS TO LOSSES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AFFECTS OPERATING CASHFLOW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CONTRADICTS OBJECTIVES OF INTERNAL CONTROL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LEADS TO POOR FINANCIAL DECISION-MAKING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EFFECTS OF IRREGULAR ITEMS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1000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4039864"/>
          </a:xfrm>
        </p:spPr>
        <p:txBody>
          <a:bodyPr>
            <a:normAutofit fontScale="70000" lnSpcReduction="20000"/>
          </a:bodyPr>
          <a:lstStyle/>
          <a:p>
            <a:pPr marL="0" indent="-457200">
              <a:lnSpc>
                <a:spcPct val="200000"/>
              </a:lnSpc>
              <a:buNone/>
            </a:pPr>
            <a:r>
              <a:rPr lang="en-US" dirty="0"/>
              <a:t>Bentley-Goode, K. A., Newton, N. J., &amp; Thompson, A. M. (2017). Business strategy, internal control over financial reporting, and audit reporting quality. Auditing: A Journal of Practice &amp; Theory, 36(4), 49-69.</a:t>
            </a:r>
          </a:p>
          <a:p>
            <a:pPr marL="0" indent="-457200">
              <a:lnSpc>
                <a:spcPct val="200000"/>
              </a:lnSpc>
              <a:buNone/>
            </a:pPr>
            <a:r>
              <a:rPr lang="en-US" dirty="0" err="1" smtClean="0"/>
              <a:t>Donelson</a:t>
            </a:r>
            <a:r>
              <a:rPr lang="en-US" dirty="0"/>
              <a:t>, D. C., </a:t>
            </a:r>
            <a:r>
              <a:rPr lang="en-US" dirty="0" err="1"/>
              <a:t>Ege</a:t>
            </a:r>
            <a:r>
              <a:rPr lang="en-US" dirty="0"/>
              <a:t>, M. S., &amp; McInnis, J. M. (2016). Internal control weaknesses and financial reporting fraud. Auditing: A Journal of Practice &amp; Theory, 36(3), 45-69</a:t>
            </a:r>
            <a:r>
              <a:rPr lang="en-US" dirty="0" smtClean="0"/>
              <a:t>.</a:t>
            </a:r>
          </a:p>
          <a:p>
            <a:pPr marL="0" indent="-457200">
              <a:lnSpc>
                <a:spcPct val="200000"/>
              </a:lnSpc>
              <a:buNone/>
            </a:pPr>
            <a:r>
              <a:rPr lang="en-US" dirty="0" err="1"/>
              <a:t>Vovchenko</a:t>
            </a:r>
            <a:r>
              <a:rPr lang="en-US" dirty="0"/>
              <a:t>, N. G., </a:t>
            </a:r>
            <a:r>
              <a:rPr lang="en-US" dirty="0" err="1"/>
              <a:t>Holina</a:t>
            </a:r>
            <a:r>
              <a:rPr lang="en-US" dirty="0"/>
              <a:t>, M. G., </a:t>
            </a:r>
            <a:r>
              <a:rPr lang="en-US" dirty="0" err="1"/>
              <a:t>Orobinskiy</a:t>
            </a:r>
            <a:r>
              <a:rPr lang="en-US" dirty="0"/>
              <a:t>, A. S., &amp; </a:t>
            </a:r>
            <a:r>
              <a:rPr lang="en-US" dirty="0" err="1"/>
              <a:t>Sichev</a:t>
            </a:r>
            <a:r>
              <a:rPr lang="en-US" dirty="0"/>
              <a:t>, R. A. (2017). Ensuring financial stability of companies on the basis of international experience in construction of risks maps, internal control and audit. European Research Studies Journal, 20(1), 350-368</a:t>
            </a:r>
            <a:r>
              <a:rPr lang="en-US" dirty="0" smtClean="0"/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REFERENCES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418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160</TotalTime>
  <Words>430</Words>
  <Application>Microsoft Office PowerPoint</Application>
  <PresentationFormat>Custom</PresentationFormat>
  <Paragraphs>72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Waveform</vt:lpstr>
      <vt:lpstr>INTERNAL CONTROL</vt:lpstr>
      <vt:lpstr>DEFINITION</vt:lpstr>
      <vt:lpstr>COMPONENTS OF INTERNAL CONTROL</vt:lpstr>
      <vt:lpstr>PRINCIPLES OF INTERNAL CONTROL</vt:lpstr>
      <vt:lpstr>CASH &amp; INTERNAL CONTROLS IN FRAUD PREVENTION</vt:lpstr>
      <vt:lpstr>CORPORATION INVESTMENT IN STOCK </vt:lpstr>
      <vt:lpstr>CORPORATION INVESTMENT IN DEBT</vt:lpstr>
      <vt:lpstr>REPORTING OF DEBT/STOCK INVESTMENT</vt:lpstr>
      <vt:lpstr>HOW DEBT/STOCK INVESTMENT ARE RECORDED</vt:lpstr>
      <vt:lpstr>EFFECTS OF IRREGULAR ITEMS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INTERNAL CONTROL</dc:title>
  <cp:lastModifiedBy>Simon</cp:lastModifiedBy>
  <cp:revision>16</cp:revision>
  <dcterms:created xsi:type="dcterms:W3CDTF">2019-09-11T20:43:37Z</dcterms:created>
  <dcterms:modified xsi:type="dcterms:W3CDTF">2019-09-12T00:09:04Z</dcterms:modified>
</cp:coreProperties>
</file>